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f97fbcd53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f97fbcd53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fa0953f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fa0953f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fa0953fa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dfa0953fa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fa0953fa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dfa0953fa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fa0953fa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dfa0953fa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dfa0953fa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dfa0953fa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fa0953fa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fa0953fa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dfa0953fa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dfa0953fa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fa0953fa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dfa0953fa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fa0953fa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dfa0953fa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df97fbcd5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df97fbcd5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dfa0953fa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dfa0953fa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dfa0953fa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dfa0953fa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dfa0953fa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dfa0953fa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fa0953fab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dfa0953fa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dfa0953fa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dfa0953fa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df97fbcd5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df97fbcd5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f97fbcd5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f97fbcd5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f97fbcd5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f97fbcd5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f97fbcd5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f97fbcd5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f97fbcd5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df97fbcd5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df97fbcd53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df97fbcd53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f97fbcd53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df97fbcd53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8.gif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30.gif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9.gif"/><Relationship Id="rId5" Type="http://schemas.openxmlformats.org/officeDocument/2006/relationships/image" Target="../media/image40.gif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33.gif"/><Relationship Id="rId5" Type="http://schemas.openxmlformats.org/officeDocument/2006/relationships/image" Target="../media/image34.gif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3.gif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8.gif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41.gif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8.gif"/><Relationship Id="rId5" Type="http://schemas.openxmlformats.org/officeDocument/2006/relationships/image" Target="../media/image32.gif"/><Relationship Id="rId6" Type="http://schemas.openxmlformats.org/officeDocument/2006/relationships/image" Target="../media/image37.gif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gif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gif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13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1845900"/>
            <a:ext cx="85206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</a:rPr>
              <a:t>Self-Improving Safety Performance of Reinforcement Learning Based Driving with Black-Box Verification Algorithms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450" y="156387"/>
            <a:ext cx="1429499" cy="3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21300" y="3181675"/>
            <a:ext cx="6080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29 May</a:t>
            </a:r>
            <a:r>
              <a:rPr b="1" lang="en-GB" sz="1000">
                <a:solidFill>
                  <a:srgbClr val="000000"/>
                </a:solidFill>
              </a:rPr>
              <a:t> </a:t>
            </a:r>
            <a:r>
              <a:rPr b="1" lang="en-GB" sz="1000"/>
              <a:t>- 2 June</a:t>
            </a:r>
            <a:r>
              <a:rPr b="1" lang="en-GB" sz="1000">
                <a:solidFill>
                  <a:srgbClr val="000000"/>
                </a:solidFill>
              </a:rPr>
              <a:t>, 202</a:t>
            </a:r>
            <a:r>
              <a:rPr b="1" lang="en-GB" sz="1000"/>
              <a:t>3</a:t>
            </a:r>
            <a:r>
              <a:rPr b="1" lang="en-GB" sz="1000">
                <a:solidFill>
                  <a:srgbClr val="000000"/>
                </a:solidFill>
              </a:rPr>
              <a:t>, </a:t>
            </a:r>
            <a:r>
              <a:rPr b="1" lang="en-GB" sz="1000"/>
              <a:t>ExCel London, UK</a:t>
            </a:r>
            <a:br>
              <a:rPr lang="en-GB" sz="1000">
                <a:solidFill>
                  <a:srgbClr val="000000"/>
                </a:solidFill>
              </a:rPr>
            </a:b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</a:rPr>
              <a:t>Resul Dagdanov,</a:t>
            </a:r>
            <a:r>
              <a:rPr lang="en-GB" sz="1000"/>
              <a:t> </a:t>
            </a:r>
            <a:r>
              <a:rPr lang="en-GB" sz="1000">
                <a:solidFill>
                  <a:srgbClr val="000000"/>
                </a:solidFill>
              </a:rPr>
              <a:t>Halil Durmus,</a:t>
            </a:r>
            <a:r>
              <a:rPr lang="en-GB" sz="1000"/>
              <a:t> </a:t>
            </a:r>
            <a:r>
              <a:rPr lang="en-GB" sz="1000">
                <a:solidFill>
                  <a:srgbClr val="000000"/>
                </a:solidFill>
              </a:rPr>
              <a:t>and Nazim Kemal Ure</a:t>
            </a:r>
            <a:br>
              <a:rPr lang="en-GB" sz="1000">
                <a:solidFill>
                  <a:srgbClr val="000000"/>
                </a:solidFill>
              </a:rPr>
            </a:b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</a:rPr>
              <a:t>- Istanbul Technical University</a:t>
            </a:r>
            <a:br>
              <a:rPr lang="en-GB" sz="1000">
                <a:solidFill>
                  <a:srgbClr val="000000"/>
                </a:solidFill>
              </a:rPr>
            </a:br>
            <a:r>
              <a:rPr lang="en-GB" sz="1000">
                <a:solidFill>
                  <a:srgbClr val="000000"/>
                </a:solidFill>
              </a:rPr>
              <a:t>- ITU Artificial Intelligence and Data Science Research Center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000000"/>
                </a:solidFill>
              </a:rPr>
              <a:t>- Eatron Technologies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52400" y="928825"/>
            <a:ext cx="708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0000"/>
                </a:solidFill>
              </a:rPr>
              <a:t>The </a:t>
            </a:r>
            <a:r>
              <a:rPr b="1" lang="en-GB" sz="1200">
                <a:solidFill>
                  <a:srgbClr val="000000"/>
                </a:solidFill>
              </a:rPr>
              <a:t>IEEE International Conference on </a:t>
            </a:r>
            <a:r>
              <a:rPr b="1" lang="en-GB" sz="1200"/>
              <a:t>Robotics and Automation</a:t>
            </a:r>
            <a:r>
              <a:rPr b="1" lang="en-GB" sz="1200">
                <a:solidFill>
                  <a:srgbClr val="000000"/>
                </a:solidFill>
              </a:rPr>
              <a:t> (IEEE I</a:t>
            </a:r>
            <a:r>
              <a:rPr b="1" lang="en-GB" sz="1200"/>
              <a:t>CRA</a:t>
            </a:r>
            <a:r>
              <a:rPr b="1" lang="en-GB" sz="1200">
                <a:solidFill>
                  <a:srgbClr val="000000"/>
                </a:solidFill>
              </a:rPr>
              <a:t> 202</a:t>
            </a:r>
            <a:r>
              <a:rPr b="1" lang="en-GB" sz="1200"/>
              <a:t>3</a:t>
            </a:r>
            <a:r>
              <a:rPr b="1" lang="en-GB" sz="1200">
                <a:solidFill>
                  <a:srgbClr val="000000"/>
                </a:solidFill>
              </a:rPr>
              <a:t>)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Methodology</a:t>
            </a:r>
            <a:endParaRPr b="1" sz="2420"/>
          </a:p>
        </p:txBody>
      </p:sp>
      <p:cxnSp>
        <p:nvCxnSpPr>
          <p:cNvPr id="192" name="Google Shape;192;p22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2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Existing RL algorithms strongly depend on </a:t>
            </a:r>
            <a:r>
              <a:rPr lang="en-GB" sz="1400"/>
              <a:t>diversity</a:t>
            </a:r>
            <a:r>
              <a:rPr lang="en-GB" sz="1400"/>
              <a:t> of training scenarios.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Exploration and </a:t>
            </a:r>
            <a:r>
              <a:rPr lang="en-GB" sz="1400"/>
              <a:t>exploitation dilemma is still an open and active research area.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Lack of safety-critical scenarios in the training phase might lead to poor generalization.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Lightweight simulation environment is used. (Highway-Env)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Investigate whether the rare-event assessment</a:t>
            </a:r>
            <a:br>
              <a:rPr lang="en-GB" sz="1400"/>
            </a:br>
            <a:r>
              <a:rPr lang="en-GB" sz="1400"/>
              <a:t>and validation samples of the safety-critical</a:t>
            </a:r>
            <a:br>
              <a:rPr lang="en-GB" sz="1400"/>
            </a:br>
            <a:r>
              <a:rPr lang="en-GB" sz="1400"/>
              <a:t>system might also be utilized for automatic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self-improvement (healing) of the RL agents.</a:t>
            </a:r>
            <a:endParaRPr sz="1400"/>
          </a:p>
        </p:txBody>
      </p:sp>
      <p:sp>
        <p:nvSpPr>
          <p:cNvPr id="196" name="Google Shape;196;p22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10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300" y="2296238"/>
            <a:ext cx="4366901" cy="10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E. Leurent, “An environment for autonomous driving decisionmaking,” https://github.com/eleurent/highway-env, 2018.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Methodology</a:t>
            </a:r>
            <a:endParaRPr b="1" sz="2420"/>
          </a:p>
        </p:txBody>
      </p:sp>
      <p:cxnSp>
        <p:nvCxnSpPr>
          <p:cNvPr id="206" name="Google Shape;206;p23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3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Construction</a:t>
            </a:r>
            <a:r>
              <a:rPr lang="en-GB"/>
              <a:t> of the Optimization Parameter Vector Space: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V-ego and V-mio  -&gt; [10 m/s - 40 m/s]				MIO: (Most Important Object)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D-mio -&gt; [10 m - 120 m]						EGO: (Egocentric Vehicle - Agent)</a:t>
            </a:r>
            <a:endParaRPr sz="1400"/>
          </a:p>
        </p:txBody>
      </p:sp>
      <p:sp>
        <p:nvSpPr>
          <p:cNvPr id="210" name="Google Shape;210;p23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11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925" y="1428600"/>
            <a:ext cx="6742637" cy="228631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Dagdanov, Resul, Halil Durmus, and Nazim Kemal Ure. "Self-Improving Safety Performance of Reinforcement Learning Based Driving with Black-Box Verification Algorithms." (2023).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Methodology</a:t>
            </a:r>
            <a:endParaRPr b="1" sz="2420"/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4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Black-Box Model Observation and Action Space: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54864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MIO: (Most Important Object)</a:t>
            </a:r>
            <a:endParaRPr sz="1400"/>
          </a:p>
          <a:p>
            <a:pPr indent="-317500" lvl="0" marL="5486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EGO: (Egocentric Vehicle - Agent)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12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4">
            <a:alphaModFix/>
          </a:blip>
          <a:srcRect b="0" l="1166" r="0" t="1980"/>
          <a:stretch/>
        </p:blipFill>
        <p:spPr>
          <a:xfrm>
            <a:off x="2155325" y="1303750"/>
            <a:ext cx="4833350" cy="253598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227" name="Google Shape;227;p24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Dagdanov, Resul, Halil Durmus, and Nazim Kemal Ure. "Self-Improving Safety Performance of Reinforcement Learning Based Driving with Black-Box Verification Algorithms." (2023).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Methodology</a:t>
            </a:r>
            <a:endParaRPr b="1" sz="2420"/>
          </a:p>
        </p:txBody>
      </p:sp>
      <p:cxnSp>
        <p:nvCxnSpPr>
          <p:cNvPr id="234" name="Google Shape;234;p25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5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6" name="Google Shape;2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Intelligent Driver Model (IDM):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 popular m</a:t>
            </a:r>
            <a:r>
              <a:rPr lang="en-GB" sz="1400"/>
              <a:t>odel-based method</a:t>
            </a:r>
            <a:br>
              <a:rPr lang="en-GB" sz="1400"/>
            </a:br>
            <a:r>
              <a:rPr lang="en-GB" sz="1400"/>
              <a:t>for longitudinal acceleration control.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Default (popular) simulation configuration</a:t>
            </a:r>
            <a:br>
              <a:rPr lang="en-GB" sz="1400"/>
            </a:br>
            <a:r>
              <a:rPr lang="en-GB" sz="1400"/>
              <a:t>parameters are selected in this project.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Parameters: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b: desired deceleration (-2 m/s^2)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d-0: minimum distance (3 m)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T-safe: safe headway time (1.5 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a-max: maximum acceleration (4 m/s^2)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delta: acceleration exponent (4)</a:t>
            </a:r>
            <a:endParaRPr sz="1400"/>
          </a:p>
        </p:txBody>
      </p:sp>
      <p:sp>
        <p:nvSpPr>
          <p:cNvPr id="238" name="Google Shape;238;p25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13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850" y="762650"/>
            <a:ext cx="4014214" cy="6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125" y="1553350"/>
            <a:ext cx="3881661" cy="62441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rgbClr val="222222"/>
                </a:solidFill>
              </a:rPr>
              <a:t>Treiber, Martin, Ansgar Hennecke, and Dirk Helbing. "Congested traffic states in empirical observations and microscopic simulations." </a:t>
            </a:r>
            <a:r>
              <a:rPr i="1" lang="en-GB" sz="1000">
                <a:solidFill>
                  <a:srgbClr val="222222"/>
                </a:solidFill>
              </a:rPr>
              <a:t>Physical review E</a:t>
            </a:r>
            <a:r>
              <a:rPr lang="en-GB" sz="1000">
                <a:solidFill>
                  <a:srgbClr val="222222"/>
                </a:solidFill>
              </a:rPr>
              <a:t> 62.2 (2000): 1805.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838" y="2267850"/>
            <a:ext cx="3547750" cy="19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4916463" y="4220225"/>
            <a:ext cx="33330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Image Credit: </a:t>
            </a:r>
            <a:r>
              <a:rPr lang="en-GB" sz="1100">
                <a:solidFill>
                  <a:schemeClr val="dk1"/>
                </a:solidFill>
              </a:rPr>
              <a:t>https://gifer.com/en/9fjZ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7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Methodology</a:t>
            </a:r>
            <a:endParaRPr b="1" sz="2420"/>
          </a:p>
        </p:txBody>
      </p:sp>
      <p:cxnSp>
        <p:nvCxnSpPr>
          <p:cNvPr id="251" name="Google Shape;251;p26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6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Reward Function of RL Agent (Black-Box Model):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Vehicle following metric -&gt; time-gap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Positive reward is given while following</a:t>
            </a:r>
            <a:br>
              <a:rPr lang="en-GB" sz="1400"/>
            </a:br>
            <a:r>
              <a:rPr lang="en-GB" sz="1400"/>
              <a:t>the front vehicle with adequate distance.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Significant penalty is given when collision</a:t>
            </a:r>
            <a:br>
              <a:rPr lang="en-GB" sz="1400"/>
            </a:br>
            <a:r>
              <a:rPr lang="en-GB" sz="1400"/>
              <a:t>occurs.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Additional penalty coefficient is given</a:t>
            </a:r>
            <a:br>
              <a:rPr lang="en-GB" sz="1400"/>
            </a:br>
            <a:r>
              <a:rPr lang="en-GB" sz="1400"/>
              <a:t>for vehicle jerk.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Parameters: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c-j: </a:t>
            </a:r>
            <a:r>
              <a:rPr lang="en-GB" sz="1400"/>
              <a:t>penalty</a:t>
            </a:r>
            <a:r>
              <a:rPr lang="en-GB" sz="1400"/>
              <a:t> coefficient for jerk (-0.5)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c-sp: 5.0</a:t>
            </a:r>
            <a:endParaRPr sz="1400"/>
          </a:p>
        </p:txBody>
      </p:sp>
      <p:sp>
        <p:nvSpPr>
          <p:cNvPr id="255" name="Google Shape;255;p26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14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4">
            <a:alphaModFix/>
          </a:blip>
          <a:srcRect b="0" l="950" r="0" t="1787"/>
          <a:stretch/>
        </p:blipFill>
        <p:spPr>
          <a:xfrm>
            <a:off x="4264600" y="1581213"/>
            <a:ext cx="4567700" cy="1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6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Dagdanov, Resul, Halil Durmus, and Nazim Kemal Ure. "Self-Improving Safety Performance of Reinforcement Learning Based Driving with Black-Box Verification Algorithms." (2023).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Methodology</a:t>
            </a:r>
            <a:endParaRPr b="1" sz="2420"/>
          </a:p>
        </p:txBody>
      </p:sp>
      <p:cxnSp>
        <p:nvCxnSpPr>
          <p:cNvPr id="265" name="Google Shape;265;p27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7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15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63" y="872862"/>
            <a:ext cx="8993777" cy="33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Dagdanov, Resul, Halil Durmus, and Nazim Kemal Ure. "Self-Improving Safety Performance of Reinforcement Learning Based Driving with Black-Box Verification Algorithms." (2023).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72" name="Google Shape;272;p27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Methodology</a:t>
            </a:r>
            <a:endParaRPr b="1" sz="2420"/>
          </a:p>
        </p:txBody>
      </p:sp>
      <p:cxnSp>
        <p:nvCxnSpPr>
          <p:cNvPr id="278" name="Google Shape;278;p28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8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construct a probability</a:t>
            </a:r>
            <a:br>
              <a:rPr lang="en-GB" sz="1400"/>
            </a:br>
            <a:r>
              <a:rPr lang="en-GB" sz="1400"/>
              <a:t>function.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sample from uniform</a:t>
            </a:r>
            <a:br>
              <a:rPr lang="en-GB" sz="1400"/>
            </a:br>
            <a:r>
              <a:rPr lang="en-GB" sz="1400"/>
              <a:t>distribution.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sz="1400"/>
              <a:t>s</a:t>
            </a:r>
            <a:r>
              <a:rPr lang="en-GB" sz="1400"/>
              <a:t>ubsequent</a:t>
            </a:r>
            <a:r>
              <a:rPr lang="en-GB" sz="1400"/>
              <a:t> generation</a:t>
            </a:r>
            <a:br>
              <a:rPr lang="en-GB" sz="1400"/>
            </a:br>
            <a:r>
              <a:rPr lang="en-GB" sz="1400"/>
              <a:t>safety-critical scenarios</a:t>
            </a:r>
            <a:br>
              <a:rPr lang="en-GB" sz="1400"/>
            </a:br>
            <a:r>
              <a:rPr lang="en-GB" sz="1400"/>
              <a:t>are sampled with higher</a:t>
            </a:r>
            <a:br>
              <a:rPr lang="en-GB" sz="1400"/>
            </a:br>
            <a:r>
              <a:rPr lang="en-GB" sz="1400"/>
              <a:t>likelihood</a:t>
            </a:r>
            <a:r>
              <a:rPr lang="en-GB" sz="1400"/>
              <a:t>.</a:t>
            </a:r>
            <a:endParaRPr sz="1400"/>
          </a:p>
        </p:txBody>
      </p:sp>
      <p:sp>
        <p:nvSpPr>
          <p:cNvPr id="282" name="Google Shape;282;p28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16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600" y="725975"/>
            <a:ext cx="5974017" cy="395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25" y="1003448"/>
            <a:ext cx="3007274" cy="43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 rotWithShape="1">
          <a:blip r:embed="rId6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Experiments</a:t>
            </a:r>
            <a:endParaRPr b="1" sz="2420"/>
          </a:p>
        </p:txBody>
      </p:sp>
      <p:cxnSp>
        <p:nvCxnSpPr>
          <p:cNvPr id="292" name="Google Shape;292;p29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9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17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00" y="691250"/>
            <a:ext cx="7621899" cy="40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Experiments</a:t>
            </a:r>
            <a:endParaRPr b="1" sz="2420"/>
          </a:p>
        </p:txBody>
      </p:sp>
      <p:cxnSp>
        <p:nvCxnSpPr>
          <p:cNvPr id="304" name="Google Shape;304;p30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0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" name="Google Shape;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Generation - 3 Black-Box Model Performances:</a:t>
            </a:r>
            <a:r>
              <a:rPr lang="en-GB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       Naive Monte-Carlo Sampled RL Agent			          Cross-Entropy Sampled RL Agent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8" name="Google Shape;308;p30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18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75" y="1557625"/>
            <a:ext cx="3600450" cy="20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375" y="1557625"/>
            <a:ext cx="3600444" cy="20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312" name="Google Shape;312;p30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Dagdanov, Resul, Halil Durmus, and Nazim Kemal Ure. "Self-Improving Safety Performance of Reinforcement Learning Based Driving with Black-Box Verification Algorithms." (2023).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6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Experiments</a:t>
            </a:r>
            <a:endParaRPr b="1" sz="2420"/>
          </a:p>
        </p:txBody>
      </p:sp>
      <p:cxnSp>
        <p:nvCxnSpPr>
          <p:cNvPr id="319" name="Google Shape;319;p31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1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1" name="Google Shape;3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1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Generation - 3 Black-Box Model Performances: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    Bayesian Optimization Sampled RL Agent			Adaptive Multilevel Splitting Sampled RL Agent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3" name="Google Shape;323;p31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19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00" y="1557625"/>
            <a:ext cx="3600450" cy="202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375" y="1592650"/>
            <a:ext cx="3600444" cy="20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327" name="Google Shape;327;p31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Dagdanov, Resul, Halil Durmus, and Nazim Kemal Ure. "Self-Improving Safety Performance of Reinforcement Learning Based Driving with Black-Box Verification Algorithms." (2023).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 rotWithShape="1">
          <a:blip r:embed="rId6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Problem Statement</a:t>
            </a:r>
            <a:endParaRPr b="1" sz="2420"/>
          </a:p>
        </p:txBody>
      </p:sp>
      <p:cxnSp>
        <p:nvCxnSpPr>
          <p:cNvPr id="69" name="Google Shape;69;p14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Decision-making in safety-critical environment is a challenging problem.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ADAS (advanced driver assistance system) is a trend topic.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Goal is to follow the front vehicle.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Instant brakes or accelerations.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Reaction time of the drivers are low.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Scenarios: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</a:t>
            </a:r>
            <a:r>
              <a:rPr lang="en-GB"/>
              <a:t>udden</a:t>
            </a:r>
            <a:r>
              <a:rPr lang="en-GB"/>
              <a:t> brakes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people cross the road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animals running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careless drivers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2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Image Credit: </a:t>
            </a:r>
            <a:r>
              <a:rPr lang="en-GB" sz="1100">
                <a:solidFill>
                  <a:schemeClr val="dk1"/>
                </a:solidFill>
              </a:rPr>
              <a:t>https://gfycat.com/chiefyearlygoat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0075" y="1628350"/>
            <a:ext cx="4432826" cy="29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Contribution</a:t>
            </a:r>
            <a:endParaRPr b="1" sz="2420"/>
          </a:p>
        </p:txBody>
      </p:sp>
      <p:cxnSp>
        <p:nvCxnSpPr>
          <p:cNvPr id="334" name="Google Shape;334;p32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2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>
            <p:ph idx="1" type="body"/>
          </p:nvPr>
        </p:nvSpPr>
        <p:spPr>
          <a:xfrm>
            <a:off x="34405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Continuous Learning with Self-Improving Generations: (</a:t>
            </a:r>
            <a:r>
              <a:rPr b="1" lang="en-GB"/>
              <a:t>Monte-Carlo Sampled</a:t>
            </a:r>
            <a:r>
              <a:rPr lang="en-GB"/>
              <a:t>)</a:t>
            </a:r>
            <a:r>
              <a:rPr lang="en-GB"/>
              <a:t> </a:t>
            </a:r>
            <a:endParaRPr/>
          </a:p>
        </p:txBody>
      </p:sp>
      <p:sp>
        <p:nvSpPr>
          <p:cNvPr id="338" name="Google Shape;338;p32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20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339" name="Google Shape;3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938" y="1284375"/>
            <a:ext cx="6216124" cy="35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Contribution</a:t>
            </a:r>
            <a:endParaRPr b="1" sz="2420"/>
          </a:p>
        </p:txBody>
      </p:sp>
      <p:cxnSp>
        <p:nvCxnSpPr>
          <p:cNvPr id="347" name="Google Shape;347;p33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3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Google Shape;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21 / 24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351" name="Google Shape;351;p33"/>
          <p:cNvSpPr txBox="1"/>
          <p:nvPr>
            <p:ph idx="1" type="body"/>
          </p:nvPr>
        </p:nvSpPr>
        <p:spPr>
          <a:xfrm>
            <a:off x="34405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Continuous Learning with Self-Improving Generations: (</a:t>
            </a:r>
            <a:r>
              <a:rPr b="1" lang="en-GB"/>
              <a:t>AMS Sampled RL Agent</a:t>
            </a:r>
            <a:r>
              <a:rPr lang="en-GB"/>
              <a:t>) </a:t>
            </a:r>
            <a:endParaRPr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125" y="1272250"/>
            <a:ext cx="6245749" cy="35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354" name="Google Shape;354;p33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Results</a:t>
            </a:r>
            <a:endParaRPr b="1" sz="2420"/>
          </a:p>
        </p:txBody>
      </p:sp>
      <p:cxnSp>
        <p:nvCxnSpPr>
          <p:cNvPr id="360" name="Google Shape;360;p34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4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Safety Performance of Differently Sampled Self-Improved Black-Box RL Agents:</a:t>
            </a:r>
            <a:endParaRPr/>
          </a:p>
        </p:txBody>
      </p:sp>
      <p:sp>
        <p:nvSpPr>
          <p:cNvPr id="364" name="Google Shape;364;p34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22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0" y="1537970"/>
            <a:ext cx="5581074" cy="28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475" y="1819800"/>
            <a:ext cx="3511025" cy="21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368" name="Google Shape;368;p34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Dagdanov, Resul, Halil Durmus, and Nazim Kemal Ure. "Self-Improving Safety Performance of Reinforcement Learning Based Driving with Black-Box Verification Algorithms." (2023).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 rotWithShape="1">
          <a:blip r:embed="rId6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Conclusion</a:t>
            </a:r>
            <a:endParaRPr b="1" sz="2420"/>
          </a:p>
        </p:txBody>
      </p:sp>
      <p:cxnSp>
        <p:nvCxnSpPr>
          <p:cNvPr id="375" name="Google Shape;375;p35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5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7" name="Google Shape;3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Proposed a novel self-improving framework using black-box verification algorithms.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Developed a safety-enhanced reinforcement learning autonomous driving agents.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Demonstrated that the weaknesses of the exploration nature of RL agents could be inspected by leveraging rare-event simulations.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Safety-critical scenarios of the black-box model are detected in </a:t>
            </a:r>
            <a:r>
              <a:rPr lang="en-GB" sz="1400"/>
              <a:t>early</a:t>
            </a:r>
            <a:r>
              <a:rPr lang="en-GB" sz="1400"/>
              <a:t> stages of the training.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Proposed continuous learning method significantly reduces </a:t>
            </a:r>
            <a:r>
              <a:rPr lang="en-GB" sz="1400"/>
              <a:t>failures</a:t>
            </a:r>
            <a:r>
              <a:rPr lang="en-GB" sz="1400"/>
              <a:t> and vehicle collisions in ACC.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Accepted to be published at International Conference on Robotics and Automation (ICRA 2023).</a:t>
            </a:r>
            <a:endParaRPr sz="1400"/>
          </a:p>
        </p:txBody>
      </p:sp>
      <p:sp>
        <p:nvSpPr>
          <p:cNvPr id="379" name="Google Shape;379;p35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23 / 24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4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Future Work</a:t>
            </a:r>
            <a:endParaRPr b="1" sz="2420"/>
          </a:p>
        </p:txBody>
      </p:sp>
      <p:cxnSp>
        <p:nvCxnSpPr>
          <p:cNvPr id="387" name="Google Shape;387;p36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6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9" name="Google Shape;3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Objective is to expand to a higher-dimensional scenario vector space.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Multiple vehicle parameters will be added to the optimization space for more general driving tasks.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Lane-changing control will be investigated within the proposed self-improving methodology.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Different sampling techniques from rare-event simulation data will be deeply examined.</a:t>
            </a:r>
            <a:endParaRPr sz="1400"/>
          </a:p>
        </p:txBody>
      </p:sp>
      <p:sp>
        <p:nvSpPr>
          <p:cNvPr id="391" name="Google Shape;391;p36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24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8" y="3145850"/>
            <a:ext cx="365635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3388" y="2681925"/>
            <a:ext cx="3125075" cy="17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662" y="2614875"/>
            <a:ext cx="1891950" cy="18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Image Credits</a:t>
            </a:r>
            <a:r>
              <a:rPr lang="en-GB" sz="1100">
                <a:solidFill>
                  <a:schemeClr val="dk1"/>
                </a:solidFill>
              </a:rPr>
              <a:t>: </a:t>
            </a:r>
            <a:r>
              <a:rPr lang="en-GB" sz="1000">
                <a:solidFill>
                  <a:schemeClr val="dk1"/>
                </a:solidFill>
              </a:rPr>
              <a:t>E. Leurent, “An environment for autonomous driving decisionmaking,” https://github.com/eleurent/highway-env, 2018.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397" name="Google Shape;397;p36"/>
          <p:cNvPicPr preferRelativeResize="0"/>
          <p:nvPr/>
        </p:nvPicPr>
        <p:blipFill rotWithShape="1">
          <a:blip r:embed="rId7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Problem Statement</a:t>
            </a:r>
            <a:endParaRPr b="1" sz="2420"/>
          </a:p>
        </p:txBody>
      </p:sp>
      <p:cxnSp>
        <p:nvCxnSpPr>
          <p:cNvPr id="83" name="Google Shape;83;p15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2322625"/>
            <a:ext cx="8520600" cy="22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Safety-critical scenarios could be generated in the simulation.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Recent works on autonomous driving systems</a:t>
            </a:r>
            <a:br>
              <a:rPr lang="en-GB" sz="1400"/>
            </a:br>
            <a:r>
              <a:rPr lang="en-GB" sz="1400"/>
              <a:t>generally focus on sensor attacks,</a:t>
            </a:r>
            <a:br>
              <a:rPr lang="en-GB" sz="1400"/>
            </a:br>
            <a:r>
              <a:rPr lang="en-GB" sz="1400"/>
              <a:t>hardware faults, and controller </a:t>
            </a:r>
            <a:r>
              <a:rPr lang="en-GB" sz="1400"/>
              <a:t>malfunctioning</a:t>
            </a:r>
            <a:r>
              <a:rPr lang="en-GB" sz="1400"/>
              <a:t>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Everyday 3700 people die due to highway</a:t>
            </a:r>
            <a:br>
              <a:rPr lang="en-GB" sz="1400"/>
            </a:br>
            <a:r>
              <a:rPr lang="en-GB" sz="1400"/>
              <a:t>car crashes worldwide.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Computers are fast and accurate in decision making.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Safety-critical scenarios are rare-events.</a:t>
            </a:r>
            <a:endParaRPr sz="1400"/>
          </a:p>
        </p:txBody>
      </p:sp>
      <p:sp>
        <p:nvSpPr>
          <p:cNvPr id="87" name="Google Shape;87;p15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3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5603375" y="3667975"/>
            <a:ext cx="33330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Image Credit: https://gfycat.com/chiefyearlygoat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600" y="1112725"/>
            <a:ext cx="3332950" cy="25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3000" y="765848"/>
            <a:ext cx="2462424" cy="14791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</a:t>
            </a:r>
            <a:r>
              <a:rPr lang="en-GB" sz="1100">
                <a:solidFill>
                  <a:schemeClr val="dk1"/>
                </a:solidFill>
              </a:rPr>
              <a:t>: </a:t>
            </a:r>
            <a:r>
              <a:rPr lang="en-GB" sz="1000">
                <a:solidFill>
                  <a:schemeClr val="dk1"/>
                </a:solidFill>
              </a:rPr>
              <a:t>Zhou, Xugui, et al. "Strategic safety-critical attacks against an advanced driver assistance system." </a:t>
            </a:r>
            <a:r>
              <a:rPr i="1" lang="en-GB" sz="1000">
                <a:solidFill>
                  <a:schemeClr val="dk1"/>
                </a:solidFill>
              </a:rPr>
              <a:t>2022 52nd Annual IEEE/IFIP International Conference on Dependable Systems and Networks (DSN)</a:t>
            </a:r>
            <a:r>
              <a:rPr lang="en-GB" sz="1000">
                <a:solidFill>
                  <a:schemeClr val="dk1"/>
                </a:solidFill>
              </a:rPr>
              <a:t>. IEEE, 2022.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9549" y="608900"/>
            <a:ext cx="2618949" cy="15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74450"/>
            <a:ext cx="2088497" cy="13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0" y="2051525"/>
            <a:ext cx="33330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Image Credits: </a:t>
            </a:r>
            <a:r>
              <a:rPr lang="en-GB" sz="1100">
                <a:solidFill>
                  <a:schemeClr val="dk1"/>
                </a:solidFill>
              </a:rPr>
              <a:t>https://carlachallenge.org/challenge/nhtsa/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8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Problem Statement</a:t>
            </a:r>
            <a:endParaRPr b="1" sz="2420"/>
          </a:p>
        </p:txBody>
      </p:sp>
      <p:cxnSp>
        <p:nvCxnSpPr>
          <p:cNvPr id="102" name="Google Shape;102;p16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Probability of observing safety-critical scenarios is very low.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challenge lay in the observations</a:t>
            </a:r>
            <a:br>
              <a:rPr lang="en-GB" sz="1400"/>
            </a:br>
            <a:r>
              <a:rPr lang="en-GB" sz="1400"/>
              <a:t>space of events in high-dimensional</a:t>
            </a:r>
            <a:br>
              <a:rPr lang="en-GB" sz="1400"/>
            </a:br>
            <a:r>
              <a:rPr lang="en-GB" sz="1400"/>
              <a:t>environment.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Curse of dimensionality is investigated: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Numerical integration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Optimization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Machine learning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Sampling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mining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amount of data needed grows exponentially with the dimensionality as probability decreases.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4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640" y="1269774"/>
            <a:ext cx="4087283" cy="25060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Liu, Henry X., and Shuo Feng. "" Curse of rarity" for autonomous vehicles." </a:t>
            </a:r>
            <a:r>
              <a:rPr i="1" lang="en-GB" sz="1000">
                <a:solidFill>
                  <a:schemeClr val="dk1"/>
                </a:solidFill>
              </a:rPr>
              <a:t>arXiv preprint arXiv:2207.02749</a:t>
            </a:r>
            <a:r>
              <a:rPr lang="en-GB" sz="1000">
                <a:solidFill>
                  <a:schemeClr val="dk1"/>
                </a:solidFill>
              </a:rPr>
              <a:t> (2022).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Motivation</a:t>
            </a:r>
            <a:endParaRPr b="1" sz="2420"/>
          </a:p>
        </p:txBody>
      </p:sp>
      <p:cxnSp>
        <p:nvCxnSpPr>
          <p:cNvPr id="116" name="Google Shape;116;p17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7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Goal is to develop sample efficient, robust, and safe black-box system.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Propose a novel self-improving AI system.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Investigate different rare-event simulation</a:t>
            </a:r>
            <a:br>
              <a:rPr lang="en-GB" sz="1400"/>
            </a:br>
            <a:r>
              <a:rPr lang="en-GB" sz="1400"/>
              <a:t>techniques for sample efficiency.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Develop a reinforcement learning (RL) system</a:t>
            </a:r>
            <a:br>
              <a:rPr lang="en-GB" sz="1400"/>
            </a:br>
            <a:r>
              <a:rPr lang="en-GB" sz="1400"/>
              <a:t>for decision-making under safety-critical </a:t>
            </a:r>
            <a:br>
              <a:rPr lang="en-GB" sz="1400"/>
            </a:br>
            <a:r>
              <a:rPr lang="en-GB" sz="1400"/>
              <a:t>conditions.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Black-box model and RL agent are used </a:t>
            </a:r>
            <a:br>
              <a:rPr lang="en-GB" sz="1400"/>
            </a:br>
            <a:r>
              <a:rPr lang="en-GB" sz="1400"/>
              <a:t>interchangeably.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Low-level control decision-making in adaptive </a:t>
            </a:r>
            <a:br>
              <a:rPr lang="en-GB" sz="1400"/>
            </a:br>
            <a:r>
              <a:rPr lang="en-GB" sz="1400"/>
              <a:t>cruise control (ACC) applications.</a:t>
            </a:r>
            <a:endParaRPr sz="1400"/>
          </a:p>
        </p:txBody>
      </p:sp>
      <p:sp>
        <p:nvSpPr>
          <p:cNvPr id="120" name="Google Shape;120;p17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5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Norden, Justin, Matthew O'Kelly, and Aman Sinha. "Efficient black-box assessment of autonomous vehicle safety." </a:t>
            </a:r>
            <a:r>
              <a:rPr i="1" lang="en-GB" sz="1000">
                <a:solidFill>
                  <a:schemeClr val="dk1"/>
                </a:solidFill>
              </a:rPr>
              <a:t>arXiv preprint arXiv:1912.03618</a:t>
            </a:r>
            <a:r>
              <a:rPr lang="en-GB" sz="1000">
                <a:solidFill>
                  <a:schemeClr val="dk1"/>
                </a:solidFill>
              </a:rPr>
              <a:t> (2019).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12250"/>
            <a:ext cx="4480800" cy="258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Literature Review</a:t>
            </a:r>
            <a:endParaRPr b="1" sz="2420"/>
          </a:p>
        </p:txBody>
      </p:sp>
      <p:cxnSp>
        <p:nvCxnSpPr>
          <p:cNvPr id="130" name="Google Shape;130;p18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8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11700" y="2726088"/>
            <a:ext cx="85206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Generate</a:t>
            </a:r>
            <a:r>
              <a:rPr lang="en-GB" sz="1400"/>
              <a:t> different weather conditions in the CARLA simulation.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 CommaAI OpenPilot as a black-box system.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Control low-level steering and acceleration motions.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Apply naive Monte-Carlo to simulate rare-event scenarios.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Implement AMS algorithm for rare-event sample efficiency.</a:t>
            </a:r>
            <a:endParaRPr sz="1400"/>
          </a:p>
        </p:txBody>
      </p:sp>
      <p:sp>
        <p:nvSpPr>
          <p:cNvPr id="134" name="Google Shape;134;p18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6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525" y="2607162"/>
            <a:ext cx="3091925" cy="168565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6010375" y="4216625"/>
            <a:ext cx="30600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Image Credit: </a:t>
            </a:r>
            <a:r>
              <a:rPr lang="en-GB" sz="1100">
                <a:solidFill>
                  <a:schemeClr val="dk1"/>
                </a:solidFill>
              </a:rPr>
              <a:t>https://comma-ai.medium.com/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50" y="673462"/>
            <a:ext cx="8403183" cy="18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-12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017">
                <a:solidFill>
                  <a:schemeClr val="dk1"/>
                </a:solidFill>
              </a:rPr>
              <a:t>Reference: </a:t>
            </a:r>
            <a:r>
              <a:rPr lang="en-GB" sz="925">
                <a:solidFill>
                  <a:schemeClr val="dk1"/>
                </a:solidFill>
              </a:rPr>
              <a:t>Norden, Justin, Matthew O'Kelly, and Aman Sinha. "Efficient black-box assessment of autonomous vehicle safety." </a:t>
            </a:r>
            <a:r>
              <a:rPr i="1" lang="en-GB" sz="925">
                <a:solidFill>
                  <a:schemeClr val="dk1"/>
                </a:solidFill>
              </a:rPr>
              <a:t>arXiv preprint arXiv:1912.03618</a:t>
            </a:r>
            <a:r>
              <a:rPr lang="en-GB" sz="925">
                <a:solidFill>
                  <a:schemeClr val="dk1"/>
                </a:solidFill>
              </a:rPr>
              <a:t> (2019).</a:t>
            </a:r>
            <a:endParaRPr sz="1017">
              <a:solidFill>
                <a:schemeClr val="dk1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6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Literature Review</a:t>
            </a:r>
            <a:endParaRPr b="1" sz="2420"/>
          </a:p>
        </p:txBody>
      </p:sp>
      <p:cxnSp>
        <p:nvCxnSpPr>
          <p:cNvPr id="146" name="Google Shape;146;p19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9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311700" y="2726088"/>
            <a:ext cx="8520600" cy="1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Goal is to efficiently evaluate complex black-box system with novel methodology.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Minimize objective function based on time-to-collision (TTC) metric.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Compare with: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Adaptive multi-level splitting (AMS)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Monte-carlo estimation (MC)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Markov chain monte carlo (MCMC)</a:t>
            </a:r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7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-12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rPr lang="en-GB" sz="1017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Sinha, Aman, et al. "Neural bridge sampling for evaluating safety-critical autonomous systems." </a:t>
            </a:r>
            <a:r>
              <a:rPr i="1" lang="en-GB" sz="1000">
                <a:solidFill>
                  <a:schemeClr val="dk1"/>
                </a:solidFill>
              </a:rPr>
              <a:t>Advances in Neural Information Processing Systems</a:t>
            </a:r>
            <a:r>
              <a:rPr lang="en-GB" sz="1000">
                <a:solidFill>
                  <a:schemeClr val="dk1"/>
                </a:solidFill>
              </a:rPr>
              <a:t> 33 (2020): 6402-6416.</a:t>
            </a:r>
            <a:endParaRPr sz="1017">
              <a:solidFill>
                <a:schemeClr val="dk1"/>
              </a:solidFill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238" y="678438"/>
            <a:ext cx="7061526" cy="194191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5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Rare-event Simulation</a:t>
            </a:r>
            <a:endParaRPr b="1" sz="2420"/>
          </a:p>
        </p:txBody>
      </p:sp>
      <p:cxnSp>
        <p:nvCxnSpPr>
          <p:cNvPr id="160" name="Google Shape;160;p20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Without verification through rare-event simulations, the safety of black-box AD system could not be guaranteed.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Probability of the rare-event is defined by the safety function and safety metric.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Naive Monte-Carlo Sampling: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Cross-Entropy Search:</a:t>
            </a:r>
            <a:endParaRPr sz="1400"/>
          </a:p>
        </p:txBody>
      </p:sp>
      <p:sp>
        <p:nvSpPr>
          <p:cNvPr id="164" name="Google Shape;164;p20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8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Asmussen, Søren, and Peter W. Glynn. </a:t>
            </a:r>
            <a:r>
              <a:rPr i="1" lang="en-GB" sz="1000">
                <a:solidFill>
                  <a:schemeClr val="dk1"/>
                </a:solidFill>
              </a:rPr>
              <a:t>Stochastic simulation: algorithms and analysis</a:t>
            </a:r>
            <a:r>
              <a:rPr lang="en-GB" sz="1000">
                <a:solidFill>
                  <a:schemeClr val="dk1"/>
                </a:solidFill>
              </a:rPr>
              <a:t>. Vol. 57. New York: Springer, 2007.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837" y="1416975"/>
            <a:ext cx="2884334" cy="5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875" y="2783550"/>
            <a:ext cx="3088250" cy="6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4363" y="3729726"/>
            <a:ext cx="3913783" cy="6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 rotWithShape="1">
          <a:blip r:embed="rId7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420"/>
              <a:t>Rare-event Simulation</a:t>
            </a:r>
            <a:endParaRPr b="1" sz="2420"/>
          </a:p>
        </p:txBody>
      </p:sp>
      <p:cxnSp>
        <p:nvCxnSpPr>
          <p:cNvPr id="176" name="Google Shape;176;p21"/>
          <p:cNvCxnSpPr/>
          <p:nvPr/>
        </p:nvCxnSpPr>
        <p:spPr>
          <a:xfrm>
            <a:off x="0" y="5681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0" y="4835350"/>
            <a:ext cx="9142500" cy="6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325" y="0"/>
            <a:ext cx="1834175" cy="5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311700" y="841000"/>
            <a:ext cx="85206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Bayesian Optimization: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Acquisition </a:t>
            </a:r>
            <a:r>
              <a:rPr lang="en-GB"/>
              <a:t>function</a:t>
            </a:r>
            <a:r>
              <a:rPr lang="en-GB"/>
              <a:t> is maximized in each iteration with gaussian process along with improvement function.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Adaptive Multilevel Splitting: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Safety threshold is </a:t>
            </a:r>
            <a:r>
              <a:rPr lang="en-GB"/>
              <a:t>divided</a:t>
            </a:r>
            <a:r>
              <a:rPr lang="en-GB"/>
              <a:t> into the intermediate levels.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These intermediate levels are determined by specifying a constant fraction value.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8274900" y="4851000"/>
            <a:ext cx="867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Slide No. </a:t>
            </a:r>
            <a:r>
              <a:rPr b="1" lang="en-GB" sz="700"/>
              <a:t>9</a:t>
            </a:r>
            <a:r>
              <a:rPr b="1" lang="en-GB" sz="700"/>
              <a:t> / 24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975" y="1923349"/>
            <a:ext cx="4572000" cy="3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2401" y="1923350"/>
            <a:ext cx="1950188" cy="3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3425" y="3889050"/>
            <a:ext cx="369564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0" y="4471100"/>
            <a:ext cx="91425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Reference: </a:t>
            </a:r>
            <a:r>
              <a:rPr lang="en-GB" sz="1000">
                <a:solidFill>
                  <a:schemeClr val="dk1"/>
                </a:solidFill>
              </a:rPr>
              <a:t>Cérou, Frédéric, and Arnaud Guyader. "Adaptive multilevel splitting for rare event analysis." </a:t>
            </a:r>
            <a:r>
              <a:rPr i="1" lang="en-GB" sz="1000">
                <a:solidFill>
                  <a:schemeClr val="dk1"/>
                </a:solidFill>
              </a:rPr>
              <a:t>Stochastic Analysis and Applications</a:t>
            </a:r>
            <a:r>
              <a:rPr lang="en-GB" sz="1000">
                <a:solidFill>
                  <a:schemeClr val="dk1"/>
                </a:solidFill>
              </a:rPr>
              <a:t> 25.2 (2007): 417-443.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0" y="4851000"/>
            <a:ext cx="431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00">
                <a:solidFill>
                  <a:srgbClr val="000000"/>
                </a:solidFill>
              </a:rPr>
              <a:t>The</a:t>
            </a:r>
            <a:r>
              <a:rPr b="1" lang="en-GB" sz="700"/>
              <a:t> </a:t>
            </a:r>
            <a:r>
              <a:rPr b="1" lang="en-GB" sz="700">
                <a:solidFill>
                  <a:srgbClr val="000000"/>
                </a:solidFill>
              </a:rPr>
              <a:t>IEEE International Conference on </a:t>
            </a:r>
            <a:r>
              <a:rPr b="1" lang="en-GB" sz="700"/>
              <a:t>Robotics and Automation</a:t>
            </a:r>
            <a:r>
              <a:rPr b="1" lang="en-GB" sz="700">
                <a:solidFill>
                  <a:srgbClr val="000000"/>
                </a:solidFill>
              </a:rPr>
              <a:t> (IEEE </a:t>
            </a:r>
            <a:r>
              <a:rPr b="1" lang="en-GB" sz="700"/>
              <a:t>ICRA</a:t>
            </a:r>
            <a:r>
              <a:rPr b="1" lang="en-GB" sz="700">
                <a:solidFill>
                  <a:srgbClr val="000000"/>
                </a:solidFill>
              </a:rPr>
              <a:t> 202</a:t>
            </a:r>
            <a:r>
              <a:rPr b="1" lang="en-GB" sz="700"/>
              <a:t>3</a:t>
            </a:r>
            <a:r>
              <a:rPr b="1" lang="en-GB" sz="700">
                <a:solidFill>
                  <a:srgbClr val="000000"/>
                </a:solidFill>
              </a:rPr>
              <a:t>)</a:t>
            </a:r>
            <a:endParaRPr sz="700">
              <a:solidFill>
                <a:srgbClr val="000000"/>
              </a:solidFill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7">
            <a:alphaModFix/>
          </a:blip>
          <a:srcRect b="25820" l="60757" r="9384" t="25680"/>
          <a:stretch/>
        </p:blipFill>
        <p:spPr>
          <a:xfrm>
            <a:off x="6399300" y="56600"/>
            <a:ext cx="742810" cy="5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